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64" r:id="rId2"/>
    <p:sldId id="263" r:id="rId3"/>
    <p:sldId id="257" r:id="rId4"/>
    <p:sldId id="280" r:id="rId5"/>
    <p:sldId id="259" r:id="rId6"/>
    <p:sldId id="297" r:id="rId7"/>
    <p:sldId id="299" r:id="rId8"/>
    <p:sldId id="300" r:id="rId9"/>
    <p:sldId id="301" r:id="rId10"/>
    <p:sldId id="302" r:id="rId11"/>
    <p:sldId id="303" r:id="rId12"/>
    <p:sldId id="304" r:id="rId13"/>
    <p:sldId id="305" r:id="rId14"/>
    <p:sldId id="306" r:id="rId15"/>
    <p:sldId id="307" r:id="rId16"/>
    <p:sldId id="308" r:id="rId17"/>
    <p:sldId id="309" r:id="rId18"/>
    <p:sldId id="312" r:id="rId19"/>
    <p:sldId id="310" r:id="rId20"/>
    <p:sldId id="311" r:id="rId21"/>
    <p:sldId id="265"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3" autoAdjust="0"/>
  </p:normalViewPr>
  <p:slideViewPr>
    <p:cSldViewPr>
      <p:cViewPr varScale="1">
        <p:scale>
          <a:sx n="117" d="100"/>
          <a:sy n="117" d="100"/>
        </p:scale>
        <p:origin x="1368" y="1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0BF72E2-6C28-4E6C-A553-4F4A836991F7}" type="datetimeFigureOut">
              <a:rPr lang="it-IT" smtClean="0"/>
              <a:t>16/05/2022</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A54D997-4280-4337-AE88-8B304F154891}"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80BF72E2-6C28-4E6C-A553-4F4A836991F7}" type="datetimeFigureOut">
              <a:rPr lang="it-IT" smtClean="0"/>
              <a:t>16/05/2022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80BF72E2-6C28-4E6C-A553-4F4A836991F7}" type="datetimeFigureOut">
              <a:rPr lang="it-IT" smtClean="0"/>
              <a:t>16/05/2022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0BF72E2-6C28-4E6C-A553-4F4A836991F7}" type="datetimeFigureOut">
              <a:rPr lang="it-IT" smtClean="0"/>
              <a:t>16/05/2022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80BF72E2-6C28-4E6C-A553-4F4A836991F7}" type="datetimeFigureOut">
              <a:rPr lang="it-IT" smtClean="0"/>
              <a:t>16/05/2022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80BF72E2-6C28-4E6C-A553-4F4A836991F7}" type="datetimeFigureOut">
              <a:rPr lang="it-IT" smtClean="0"/>
              <a:t>16/05/2022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A54D997-4280-4337-AE88-8B304F154891}"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0BF72E2-6C28-4E6C-A553-4F4A836991F7}" type="datetimeFigureOut">
              <a:rPr lang="it-IT" smtClean="0"/>
              <a:t>16/05/2022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80BF72E2-6C28-4E6C-A553-4F4A836991F7}" type="datetimeFigureOut">
              <a:rPr lang="it-IT" smtClean="0"/>
              <a:t>16/05/2022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F72E2-6C28-4E6C-A553-4F4A836991F7}" type="datetimeFigureOut">
              <a:rPr lang="it-IT" smtClean="0"/>
              <a:t>16/05/2022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BF72E2-6C28-4E6C-A553-4F4A836991F7}" type="datetimeFigureOut">
              <a:rPr lang="it-IT" smtClean="0"/>
              <a:t>16/05/2022</a:t>
            </a:fld>
            <a:endParaRPr lang="it-IT"/>
          </a:p>
        </p:txBody>
      </p:sp>
      <p:sp>
        <p:nvSpPr>
          <p:cNvPr id="7" name="Slide Number Placeholder 6"/>
          <p:cNvSpPr>
            <a:spLocks noGrp="1"/>
          </p:cNvSpPr>
          <p:nvPr>
            <p:ph type="sldNum" sz="quarter" idx="12"/>
          </p:nvPr>
        </p:nvSpPr>
        <p:spPr/>
        <p:txBody>
          <a:bodyPr/>
          <a:lstStyle/>
          <a:p>
            <a:fld id="{CA54D997-4280-4337-AE88-8B304F154891}"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80BF72E2-6C28-4E6C-A553-4F4A836991F7}" type="datetimeFigureOut">
              <a:rPr lang="it-IT" smtClean="0"/>
              <a:t>16/05/2022</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CA54D997-4280-4337-AE88-8B304F154891}"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0BF72E2-6C28-4E6C-A553-4F4A836991F7}" type="datetimeFigureOut">
              <a:rPr lang="it-IT" smtClean="0"/>
              <a:t>16/05/2022</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A54D997-4280-4337-AE88-8B304F154891}"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 /><Relationship Id="rId2" Type="http://schemas.openxmlformats.org/officeDocument/2006/relationships/image" Target="../media/image2.emf"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jpg" /><Relationship Id="rId1" Type="http://schemas.openxmlformats.org/officeDocument/2006/relationships/slideLayout" Target="../slideLayouts/slideLayout4.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3.emf" /><Relationship Id="rId2" Type="http://schemas.openxmlformats.org/officeDocument/2006/relationships/image" Target="../media/image2.emf" /><Relationship Id="rId1" Type="http://schemas.openxmlformats.org/officeDocument/2006/relationships/slideLayout" Target="../slideLayouts/slideLayout1.xml" /><Relationship Id="rId4" Type="http://schemas.openxmlformats.org/officeDocument/2006/relationships/image" Target="../media/image6.jpg" /></Relationships>
</file>

<file path=ppt/slides/_rels/slide3.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1664" y="893167"/>
            <a:ext cx="8305800" cy="1981200"/>
          </a:xfrm>
        </p:spPr>
        <p:txBody>
          <a:bodyPr>
            <a:normAutofit fontScale="90000"/>
          </a:bodyPr>
          <a:lstStyle/>
          <a:p>
            <a:br>
              <a:rPr lang="it-IT" dirty="0"/>
            </a:br>
            <a:br>
              <a:rPr lang="it-IT" dirty="0"/>
            </a:br>
            <a:br>
              <a:rPr lang="it-IT" dirty="0"/>
            </a:br>
            <a:br>
              <a:rPr lang="it-IT" dirty="0"/>
            </a:br>
            <a:endParaRPr lang="it-IT" dirty="0"/>
          </a:p>
        </p:txBody>
      </p:sp>
      <p:sp>
        <p:nvSpPr>
          <p:cNvPr id="3" name="Sottotitolo 2"/>
          <p:cNvSpPr>
            <a:spLocks noGrp="1"/>
          </p:cNvSpPr>
          <p:nvPr>
            <p:ph type="subTitle" idx="1"/>
          </p:nvPr>
        </p:nvSpPr>
        <p:spPr>
          <a:xfrm>
            <a:off x="435660" y="2636912"/>
            <a:ext cx="8305800" cy="1143000"/>
          </a:xfrm>
        </p:spPr>
        <p:txBody>
          <a:bodyPr>
            <a:noAutofit/>
          </a:bodyPr>
          <a:lstStyle/>
          <a:p>
            <a:r>
              <a:rPr lang="it-IT" sz="5400" b="1" dirty="0">
                <a:solidFill>
                  <a:srgbClr val="FF6600"/>
                </a:solidFill>
                <a:latin typeface="Brush Script MT" pitchFamily="66" charset="0"/>
              </a:rPr>
              <a:t>Didiario</a:t>
            </a:r>
            <a:r>
              <a:rPr lang="it-IT" sz="4400" b="1" dirty="0">
                <a:solidFill>
                  <a:srgbClr val="FF6600"/>
                </a:solidFill>
                <a:latin typeface="Brush Script MT" pitchFamily="66" charset="0"/>
              </a:rPr>
              <a:t>			</a:t>
            </a:r>
            <a:r>
              <a:rPr lang="it-IT" sz="4400" b="1" dirty="0">
                <a:solidFill>
                  <a:srgbClr val="002060"/>
                </a:solidFill>
                <a:latin typeface="Brush Script MT" pitchFamily="66" charset="0"/>
              </a:rPr>
              <a:t>Incontri</a:t>
            </a:r>
          </a:p>
          <a:p>
            <a:r>
              <a:rPr lang="it-IT" sz="4400" b="1" dirty="0">
                <a:solidFill>
                  <a:srgbClr val="FF6600"/>
                </a:solidFill>
                <a:latin typeface="Brush Script MT" pitchFamily="66" charset="0"/>
              </a:rPr>
              <a:t>Rassegna Letteraria      </a:t>
            </a:r>
            <a:r>
              <a:rPr lang="it-IT" sz="4400" b="1" dirty="0">
                <a:solidFill>
                  <a:srgbClr val="002060"/>
                </a:solidFill>
                <a:latin typeface="Brush Script MT" pitchFamily="66" charset="0"/>
              </a:rPr>
              <a:t>    con</a:t>
            </a:r>
          </a:p>
          <a:p>
            <a:r>
              <a:rPr lang="it-IT" sz="4400" b="1" dirty="0">
                <a:solidFill>
                  <a:srgbClr val="002060"/>
                </a:solidFill>
                <a:latin typeface="Brush Script MT" pitchFamily="66" charset="0"/>
              </a:rPr>
              <a:t>						  l’autore</a:t>
            </a:r>
            <a:endParaRPr lang="it-IT" sz="4400" b="1" dirty="0">
              <a:solidFill>
                <a:srgbClr val="FF6600"/>
              </a:solidFill>
              <a:latin typeface="Brush Script MT" pitchFamily="66" charset="0"/>
            </a:endParaRPr>
          </a:p>
          <a:p>
            <a:r>
              <a:rPr lang="it-IT" sz="4400" b="1" dirty="0">
                <a:solidFill>
                  <a:srgbClr val="C00000"/>
                </a:solidFill>
                <a:latin typeface="Brush Script MT" pitchFamily="66" charset="0"/>
              </a:rPr>
              <a:t>Decima edizione</a:t>
            </a:r>
          </a:p>
          <a:p>
            <a:br>
              <a:rPr lang="it-IT" sz="4400" b="1" dirty="0">
                <a:solidFill>
                  <a:srgbClr val="C00000"/>
                </a:solidFill>
                <a:latin typeface="Brush Script MT" pitchFamily="66" charset="0"/>
              </a:rPr>
            </a:br>
            <a:endParaRPr lang="it-IT" sz="4400" b="1" dirty="0">
              <a:solidFill>
                <a:srgbClr val="C00000"/>
              </a:solidFill>
              <a:latin typeface="Brush Script MT" pitchFamily="66"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3243" y="548680"/>
            <a:ext cx="6754813"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magin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6728" y="1340768"/>
            <a:ext cx="2415152" cy="1441167"/>
          </a:xfrm>
          <a:prstGeom prst="rect">
            <a:avLst/>
          </a:prstGeom>
          <a:noFill/>
          <a:ln>
            <a:noFill/>
          </a:ln>
        </p:spPr>
      </p:pic>
    </p:spTree>
    <p:extLst>
      <p:ext uri="{BB962C8B-B14F-4D97-AF65-F5344CB8AC3E}">
        <p14:creationId xmlns:p14="http://schemas.microsoft.com/office/powerpoint/2010/main" val="33316383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C4CCCD-AB10-38C9-ED6E-6BE481B951D6}"/>
              </a:ext>
            </a:extLst>
          </p:cNvPr>
          <p:cNvSpPr>
            <a:spLocks noGrp="1"/>
          </p:cNvSpPr>
          <p:nvPr>
            <p:ph idx="1"/>
          </p:nvPr>
        </p:nvSpPr>
        <p:spPr>
          <a:xfrm>
            <a:off x="1043492" y="1027664"/>
            <a:ext cx="6777317" cy="4804965"/>
          </a:xfrm>
        </p:spPr>
        <p:txBody>
          <a:bodyPr>
            <a:normAutofit fontScale="85000" lnSpcReduction="20000"/>
          </a:bodyPr>
          <a:lstStyle/>
          <a:p>
            <a:pPr marL="68580" indent="0" algn="just">
              <a:buNone/>
            </a:pPr>
            <a:r>
              <a:rPr lang="it-IT" dirty="0"/>
              <a:t>Attraverso la lettura di questo libro ho capito l’importanza di vivere esperienze, sia positive sia negative.</a:t>
            </a:r>
          </a:p>
          <a:p>
            <a:pPr marL="68580" indent="0" algn="just">
              <a:buNone/>
            </a:pPr>
            <a:r>
              <a:rPr lang="it-IT" dirty="0"/>
              <a:t>Marco, nonostante il suo trauma, ha trovato in sé la forza per continuare a vivere in modo piuttosto felice e sereno. </a:t>
            </a:r>
          </a:p>
          <a:p>
            <a:pPr marL="68580" indent="0" algn="just">
              <a:buNone/>
            </a:pPr>
            <a:r>
              <a:rPr lang="it-IT" dirty="0"/>
              <a:t>Ho apprezzato molto il fatto che il protagonista ha superato l’esperienza negativa relativa alla figura paterna, tanto da non riconoscersi nel bambino che incontra nelle diverse case. </a:t>
            </a:r>
          </a:p>
          <a:p>
            <a:pPr marL="68580" indent="0" algn="just">
              <a:buNone/>
            </a:pPr>
            <a:r>
              <a:rPr lang="it-IT" dirty="0"/>
              <a:t>Mi ha colpito la scelta degli animali che Marco vede durante la sua giornata. Sono stato affascinato dalla perfetta corrispondenza tra il carattere dei personaggi e gli animali ad essi associati.</a:t>
            </a:r>
          </a:p>
          <a:p>
            <a:pPr marL="68580" indent="0" algn="just">
              <a:buNone/>
            </a:pPr>
            <a:r>
              <a:rPr lang="it-IT" dirty="0"/>
              <a:t>Questo è il libro psicologico più bello che io abbia mai letto, anche perché, al momento, è l’unico!</a:t>
            </a:r>
          </a:p>
          <a:p>
            <a:pPr marL="68580" indent="0" algn="ctr">
              <a:buNone/>
            </a:pPr>
            <a:r>
              <a:rPr lang="it-IT" dirty="0"/>
              <a:t>Michele</a:t>
            </a:r>
          </a:p>
          <a:p>
            <a:pPr marL="68580" indent="0">
              <a:buNone/>
            </a:pPr>
            <a:endParaRPr lang="it-IT" dirty="0"/>
          </a:p>
        </p:txBody>
      </p:sp>
    </p:spTree>
    <p:extLst>
      <p:ext uri="{BB962C8B-B14F-4D97-AF65-F5344CB8AC3E}">
        <p14:creationId xmlns:p14="http://schemas.microsoft.com/office/powerpoint/2010/main" val="1693423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64B19C-13AA-C11D-2144-32CEABA4DBDC}"/>
              </a:ext>
            </a:extLst>
          </p:cNvPr>
          <p:cNvSpPr>
            <a:spLocks noGrp="1"/>
          </p:cNvSpPr>
          <p:nvPr>
            <p:ph idx="1"/>
          </p:nvPr>
        </p:nvSpPr>
        <p:spPr>
          <a:xfrm>
            <a:off x="1043492" y="836712"/>
            <a:ext cx="6777317" cy="4995917"/>
          </a:xfrm>
        </p:spPr>
        <p:txBody>
          <a:bodyPr>
            <a:normAutofit/>
          </a:bodyPr>
          <a:lstStyle/>
          <a:p>
            <a:pPr marL="68580" indent="0" algn="just">
              <a:buNone/>
            </a:pPr>
            <a:r>
              <a:rPr lang="it-IT" sz="2000" dirty="0"/>
              <a:t>Ciò che ho capito attraverso questo libro è stato che non bisogna aver paura quando si è circondati da persone che ci amano, che ci capiscono e condividono le nostre stesse emozioni. </a:t>
            </a:r>
          </a:p>
          <a:p>
            <a:pPr marL="68580" indent="0" algn="ctr">
              <a:buNone/>
            </a:pPr>
            <a:r>
              <a:rPr lang="it-IT" sz="2000" dirty="0"/>
              <a:t>Isabella</a:t>
            </a:r>
          </a:p>
          <a:p>
            <a:pPr marL="68580" indent="0" algn="just">
              <a:buNone/>
            </a:pPr>
            <a:endParaRPr lang="it-IT" sz="2000" dirty="0"/>
          </a:p>
          <a:p>
            <a:pPr marL="68580" indent="0" algn="just">
              <a:buNone/>
            </a:pPr>
            <a:r>
              <a:rPr lang="it-IT" sz="2000" dirty="0"/>
              <a:t>Questo libro mi ha fatto riflettere, perché mi ha indotto a pensare al mondo in cui vivono alcuni ragazzi afflitti da questi “traumi infantili”.</a:t>
            </a:r>
          </a:p>
          <a:p>
            <a:pPr marL="68580" indent="0" algn="just">
              <a:buNone/>
            </a:pPr>
            <a:r>
              <a:rPr lang="it-IT" sz="2000" dirty="0"/>
              <a:t>Ho anche capito cosa può significare non avere un genitore o essere abbandonato da questi. Attraverso il libro letto ho avuto la conferma del fatto che, per quanto ogni bambino meriti un genitore, non tutti i genitori meritano un figlio. </a:t>
            </a:r>
          </a:p>
          <a:p>
            <a:pPr marL="68580" indent="0" algn="ctr">
              <a:buNone/>
            </a:pPr>
            <a:r>
              <a:rPr lang="it-IT" sz="2000" dirty="0"/>
              <a:t>Christian</a:t>
            </a:r>
          </a:p>
          <a:p>
            <a:pPr marL="68580" indent="0">
              <a:buNone/>
            </a:pPr>
            <a:endParaRPr lang="it-IT" sz="2000" dirty="0"/>
          </a:p>
        </p:txBody>
      </p:sp>
    </p:spTree>
    <p:extLst>
      <p:ext uri="{BB962C8B-B14F-4D97-AF65-F5344CB8AC3E}">
        <p14:creationId xmlns:p14="http://schemas.microsoft.com/office/powerpoint/2010/main" val="218063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61823F-08CC-18AE-5417-25EE74345728}"/>
              </a:ext>
            </a:extLst>
          </p:cNvPr>
          <p:cNvSpPr>
            <a:spLocks noGrp="1"/>
          </p:cNvSpPr>
          <p:nvPr>
            <p:ph idx="1"/>
          </p:nvPr>
        </p:nvSpPr>
        <p:spPr>
          <a:xfrm>
            <a:off x="1043492" y="764704"/>
            <a:ext cx="6777317" cy="5067925"/>
          </a:xfrm>
        </p:spPr>
        <p:txBody>
          <a:bodyPr>
            <a:normAutofit/>
          </a:bodyPr>
          <a:lstStyle/>
          <a:p>
            <a:pPr marL="68580" indent="0" algn="just">
              <a:buNone/>
            </a:pPr>
            <a:endParaRPr lang="it-IT" sz="2000" dirty="0"/>
          </a:p>
          <a:p>
            <a:pPr marL="68580" indent="0" algn="just">
              <a:buNone/>
            </a:pPr>
            <a:endParaRPr lang="it-IT" sz="2000" dirty="0"/>
          </a:p>
          <a:p>
            <a:pPr marL="68580" indent="0" algn="just">
              <a:buNone/>
            </a:pPr>
            <a:r>
              <a:rPr lang="it-IT" sz="2000" dirty="0"/>
              <a:t>Questo libro mi ha fatto riflettere molto. È terribile che tanti bambini e ragazzi non possano contare su un padre che li incoraggi a tirare fuori il meglio di sé, che non li aiuti ad affrontare la vita, che non si prenda cura di loro. C’è una scena, nel libro, nella quale il cucciolo di ippopotamo (Marco) gioca con una pallina e non appena vede la tartaruga (il padre), gliela passa teneramente, anche se è spaventato. Questo mi ha fatto pensare che, forse, nonostante tutto il male dato e ricevuto, tra un genitore e un figlio, ci sarà sempre un filo d’amore, anche se molto sottile.</a:t>
            </a:r>
          </a:p>
          <a:p>
            <a:pPr marL="68580" indent="0" algn="ctr">
              <a:buNone/>
            </a:pPr>
            <a:r>
              <a:rPr lang="it-IT" sz="2000" dirty="0"/>
              <a:t>Anna</a:t>
            </a:r>
          </a:p>
          <a:p>
            <a:pPr marL="68580" indent="0">
              <a:buNone/>
            </a:pPr>
            <a:endParaRPr lang="it-IT" sz="2000" dirty="0"/>
          </a:p>
        </p:txBody>
      </p:sp>
    </p:spTree>
    <p:extLst>
      <p:ext uri="{BB962C8B-B14F-4D97-AF65-F5344CB8AC3E}">
        <p14:creationId xmlns:p14="http://schemas.microsoft.com/office/powerpoint/2010/main" val="302406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4727D39-01E8-79D5-9ED5-70CD688D5B60}"/>
              </a:ext>
            </a:extLst>
          </p:cNvPr>
          <p:cNvSpPr>
            <a:spLocks noGrp="1"/>
          </p:cNvSpPr>
          <p:nvPr>
            <p:ph idx="1"/>
          </p:nvPr>
        </p:nvSpPr>
        <p:spPr>
          <a:xfrm>
            <a:off x="1043492" y="692696"/>
            <a:ext cx="6777317" cy="5328592"/>
          </a:xfrm>
        </p:spPr>
        <p:txBody>
          <a:bodyPr>
            <a:normAutofit fontScale="92500" lnSpcReduction="10000"/>
          </a:bodyPr>
          <a:lstStyle/>
          <a:p>
            <a:pPr marL="68580" indent="0" algn="just">
              <a:buNone/>
            </a:pPr>
            <a:endParaRPr lang="it-IT" sz="2000" dirty="0"/>
          </a:p>
          <a:p>
            <a:pPr marL="68580" indent="0" algn="just">
              <a:buNone/>
            </a:pPr>
            <a:r>
              <a:rPr lang="it-IT" sz="2000" dirty="0"/>
              <a:t>Leggendo questo libro ho pensato come molti ragazzi, di qualsiasi età, possano risentire psicologicamente della mancanza di un proprio caro, in questo caso un padre, e di come grazie alla propria immaginazione possano vivere situazioni fantastiche. </a:t>
            </a:r>
          </a:p>
          <a:p>
            <a:pPr marL="68580" indent="0" algn="just">
              <a:buNone/>
            </a:pPr>
            <a:r>
              <a:rPr lang="it-IT" sz="2000" dirty="0"/>
              <a:t>Ho pensato anche a quanto sia importante aiutare i ragazzi che si trovano in queste situazioni difficili, senza mai trascurare la situazione.</a:t>
            </a:r>
          </a:p>
          <a:p>
            <a:pPr marL="68580" indent="0" algn="ctr">
              <a:buNone/>
            </a:pPr>
            <a:r>
              <a:rPr lang="it-IT" sz="2000" dirty="0"/>
              <a:t>Marino</a:t>
            </a:r>
          </a:p>
          <a:p>
            <a:pPr marL="68580" indent="0">
              <a:buNone/>
            </a:pPr>
            <a:endParaRPr lang="it-IT" sz="2000" dirty="0"/>
          </a:p>
          <a:p>
            <a:pPr marL="68580" indent="0">
              <a:buNone/>
            </a:pPr>
            <a:r>
              <a:rPr lang="it-IT" sz="2000" dirty="0"/>
              <a:t>Credo che ogni lettura ci dia la possibilità di trarre qualcosa di buono, attraverso questa lettura ho appreso che per non lasciare nulla in sospeso e per affrontare le proprie paure o i propri problemi, a volte, è meglio fare come Marco…dargli forma.</a:t>
            </a:r>
          </a:p>
          <a:p>
            <a:pPr marL="68580" indent="0" algn="ctr">
              <a:buNone/>
            </a:pPr>
            <a:r>
              <a:rPr lang="it-IT" sz="2000" dirty="0"/>
              <a:t>Eleonora</a:t>
            </a:r>
          </a:p>
          <a:p>
            <a:pPr marL="68580" indent="0">
              <a:buNone/>
            </a:pPr>
            <a:endParaRPr lang="it-IT" sz="2000" dirty="0"/>
          </a:p>
        </p:txBody>
      </p:sp>
    </p:spTree>
    <p:extLst>
      <p:ext uri="{BB962C8B-B14F-4D97-AF65-F5344CB8AC3E}">
        <p14:creationId xmlns:p14="http://schemas.microsoft.com/office/powerpoint/2010/main" val="263350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EEA6768-DC41-C5B1-B8A1-E614330F387C}"/>
              </a:ext>
            </a:extLst>
          </p:cNvPr>
          <p:cNvSpPr>
            <a:spLocks noGrp="1"/>
          </p:cNvSpPr>
          <p:nvPr>
            <p:ph idx="1"/>
          </p:nvPr>
        </p:nvSpPr>
        <p:spPr>
          <a:xfrm>
            <a:off x="1043492" y="1052736"/>
            <a:ext cx="6777317" cy="4779893"/>
          </a:xfrm>
        </p:spPr>
        <p:txBody>
          <a:bodyPr>
            <a:normAutofit lnSpcReduction="10000"/>
          </a:bodyPr>
          <a:lstStyle/>
          <a:p>
            <a:pPr marL="68580" indent="0">
              <a:buNone/>
            </a:pPr>
            <a:endParaRPr lang="it-IT" sz="2000" dirty="0"/>
          </a:p>
          <a:p>
            <a:pPr marL="68580" indent="0">
              <a:buNone/>
            </a:pPr>
            <a:r>
              <a:rPr lang="it-IT" sz="2000" dirty="0"/>
              <a:t>Questo libro è molto profondo, ma si può cogliere il significato proprio solo con una lettura attenta e calata nei dettagli. È, infatti, un volume scritto per ragazzi adolescenti non per un linguaggio ricercato, ma perché è un libro pieno di suspense che potrebbe essere capita solo da persone più mature. Questa lettura mi ha fatto capire come sia giusto il proverbio: “non fare agli altri quello che non vuoi sia fatto a te”, perché fa riflettere su come si sentono gli altri dopo essere stati maltrattati. Apprezzo molto la figura di Marco, perché ha avuto la forza di rialzarsi nonostante ciò che ha subito. Se dovessi dare un voto a questo libro darei un 8 e mezzo pieno. </a:t>
            </a:r>
          </a:p>
          <a:p>
            <a:pPr marL="68580" indent="0" algn="ctr">
              <a:buNone/>
            </a:pPr>
            <a:r>
              <a:rPr lang="it-IT" sz="2000" dirty="0"/>
              <a:t>Antonio </a:t>
            </a:r>
          </a:p>
        </p:txBody>
      </p:sp>
    </p:spTree>
    <p:extLst>
      <p:ext uri="{BB962C8B-B14F-4D97-AF65-F5344CB8AC3E}">
        <p14:creationId xmlns:p14="http://schemas.microsoft.com/office/powerpoint/2010/main" val="3342067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A54631B-4D72-D0A0-7943-8AC67163D525}"/>
              </a:ext>
            </a:extLst>
          </p:cNvPr>
          <p:cNvSpPr>
            <a:spLocks noGrp="1"/>
          </p:cNvSpPr>
          <p:nvPr>
            <p:ph idx="1"/>
          </p:nvPr>
        </p:nvSpPr>
        <p:spPr>
          <a:xfrm>
            <a:off x="1043492" y="908720"/>
            <a:ext cx="6777317" cy="4923909"/>
          </a:xfrm>
        </p:spPr>
        <p:txBody>
          <a:bodyPr>
            <a:normAutofit/>
          </a:bodyPr>
          <a:lstStyle/>
          <a:p>
            <a:pPr marL="68580" indent="0" algn="just">
              <a:buNone/>
            </a:pPr>
            <a:r>
              <a:rPr lang="it-IT" sz="2000" dirty="0"/>
              <a:t>Questo libro, pur essendo per ragazzi, affronta un argomento molto serio, come la violenza in famiglia. Lo scrittore usa un linguaggio scorrevole, che arriva nel profondo del cuore. Il protagonista fa un viaggio dentro se stesso cercando di sconfiggere le sue paure, perché, come dice la frase sul poster del libro ”Non si può essere veramente allegri quando qualcosa di importante resta in sospeso”.</a:t>
            </a:r>
          </a:p>
          <a:p>
            <a:pPr marL="68580" indent="0" algn="ctr">
              <a:buNone/>
            </a:pPr>
            <a:r>
              <a:rPr lang="it-IT" sz="2000" dirty="0"/>
              <a:t>Mattia</a:t>
            </a:r>
          </a:p>
          <a:p>
            <a:pPr marL="68580" indent="0" algn="just">
              <a:buNone/>
            </a:pPr>
            <a:endParaRPr lang="it-IT" sz="2000" dirty="0"/>
          </a:p>
          <a:p>
            <a:pPr marL="68580" indent="0" algn="just">
              <a:buNone/>
            </a:pPr>
            <a:r>
              <a:rPr lang="it-IT" sz="2000" dirty="0"/>
              <a:t>Il libro è bello, la lettura piacevole e scorrevole, nonostante le numerose descrizioni che, però, non annoiano mai il lettore. La vicenda è avvincente, il finale bellissimo e per niente scontato.</a:t>
            </a:r>
          </a:p>
          <a:p>
            <a:pPr marL="68580" indent="0" algn="ctr">
              <a:buNone/>
            </a:pPr>
            <a:r>
              <a:rPr lang="it-IT" sz="2000" dirty="0"/>
              <a:t>Alice</a:t>
            </a:r>
          </a:p>
          <a:p>
            <a:pPr marL="68580" indent="0">
              <a:buNone/>
            </a:pPr>
            <a:endParaRPr lang="it-IT" sz="2000" dirty="0"/>
          </a:p>
        </p:txBody>
      </p:sp>
    </p:spTree>
    <p:extLst>
      <p:ext uri="{BB962C8B-B14F-4D97-AF65-F5344CB8AC3E}">
        <p14:creationId xmlns:p14="http://schemas.microsoft.com/office/powerpoint/2010/main" val="1654715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0E4D68F-4036-8F42-B060-4EC89648BFA0}"/>
              </a:ext>
            </a:extLst>
          </p:cNvPr>
          <p:cNvSpPr>
            <a:spLocks noGrp="1"/>
          </p:cNvSpPr>
          <p:nvPr>
            <p:ph idx="1"/>
          </p:nvPr>
        </p:nvSpPr>
        <p:spPr>
          <a:xfrm>
            <a:off x="1043492" y="908720"/>
            <a:ext cx="6777317" cy="4923909"/>
          </a:xfrm>
        </p:spPr>
        <p:txBody>
          <a:bodyPr>
            <a:normAutofit/>
          </a:bodyPr>
          <a:lstStyle/>
          <a:p>
            <a:pPr marL="68580" indent="0" algn="just">
              <a:buNone/>
            </a:pPr>
            <a:endParaRPr lang="it-IT" sz="2000" dirty="0"/>
          </a:p>
          <a:p>
            <a:pPr marL="68580" indent="0" algn="just">
              <a:buNone/>
            </a:pPr>
            <a:endParaRPr lang="it-IT" sz="2000" dirty="0"/>
          </a:p>
          <a:p>
            <a:pPr marL="68580" indent="0" algn="just">
              <a:buNone/>
            </a:pPr>
            <a:r>
              <a:rPr lang="it-IT" sz="2000" dirty="0"/>
              <a:t>Ho trovato il libro “Le case del tempo nascosto” molto significativo e a fine lettura mi sono a lungo soffermato a riflettere. Mi chiedo come possa un ragazzo di soli 11/12 anni vivere senza un padre che lo accudisca, gli insegni cose nuove, lo sostenga in tutto ciò che fa, si diverta con lui. Fortunatamente la mamma di Marco ci viene presentata come una donna premurosa e attenta, che riesce, in parte, a colmare l’assenza del padre. Attraverso questa lettura ho imparato come l’assenza di una persona chiave e le violenze verbali subite dal protagonista possano cambiare l’intera esistenza di una persona.</a:t>
            </a:r>
          </a:p>
          <a:p>
            <a:pPr marL="68580" indent="0" algn="ctr">
              <a:buNone/>
            </a:pPr>
            <a:r>
              <a:rPr lang="it-IT" sz="2000" dirty="0"/>
              <a:t>Francesco</a:t>
            </a:r>
          </a:p>
          <a:p>
            <a:pPr marL="68580" indent="0">
              <a:buNone/>
            </a:pPr>
            <a:endParaRPr lang="it-IT" dirty="0"/>
          </a:p>
        </p:txBody>
      </p:sp>
    </p:spTree>
    <p:extLst>
      <p:ext uri="{BB962C8B-B14F-4D97-AF65-F5344CB8AC3E}">
        <p14:creationId xmlns:p14="http://schemas.microsoft.com/office/powerpoint/2010/main" val="1863226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62947C1-58C7-0AB0-B55F-B529D1E6A1E7}"/>
              </a:ext>
            </a:extLst>
          </p:cNvPr>
          <p:cNvSpPr>
            <a:spLocks noGrp="1"/>
          </p:cNvSpPr>
          <p:nvPr>
            <p:ph idx="1"/>
          </p:nvPr>
        </p:nvSpPr>
        <p:spPr>
          <a:xfrm>
            <a:off x="1043492" y="980728"/>
            <a:ext cx="6777317" cy="4851901"/>
          </a:xfrm>
        </p:spPr>
        <p:txBody>
          <a:bodyPr>
            <a:normAutofit fontScale="85000" lnSpcReduction="10000"/>
          </a:bodyPr>
          <a:lstStyle/>
          <a:p>
            <a:pPr marL="68580" indent="0" algn="just">
              <a:buNone/>
            </a:pPr>
            <a:r>
              <a:rPr lang="it-IT" dirty="0"/>
              <a:t>Ritengo che “Le case del tempo nascosto” sia un libro che affronta argomenti delicati, come l’assenza di un genitore, dopo che quest’ultimo si è rivelato violento; l’obesità; l’insicurezza forse legata all’abbandono del padre. Il libro accosta momenti di quotidianità madre-figlio alle tristi conseguenze, raccontate tramite i comportamenti assunti dal protagonista e dalla madre, per il traumatico abbandono del padre.</a:t>
            </a:r>
          </a:p>
          <a:p>
            <a:pPr marL="68580" indent="0" algn="ctr">
              <a:buNone/>
            </a:pPr>
            <a:r>
              <a:rPr lang="it-IT" dirty="0"/>
              <a:t>Marco</a:t>
            </a:r>
          </a:p>
          <a:p>
            <a:pPr marL="68580" indent="0" algn="just">
              <a:buNone/>
            </a:pPr>
            <a:endParaRPr lang="it-IT" dirty="0"/>
          </a:p>
          <a:p>
            <a:pPr marL="68580" indent="0" algn="just">
              <a:buNone/>
            </a:pPr>
            <a:r>
              <a:rPr lang="it-IT" dirty="0"/>
              <a:t>Questo libro mi ha fatto capire che molti ragazzi, per colpa di un genitore, potrebbero rovinarsi. Potrebbe anche succedere che qualche giovane peggiori, arrivando a compiere scelte estreme.</a:t>
            </a:r>
          </a:p>
          <a:p>
            <a:pPr marL="68580" indent="0" algn="ctr">
              <a:buNone/>
            </a:pPr>
            <a:r>
              <a:rPr lang="it-IT" dirty="0"/>
              <a:t>Renato</a:t>
            </a:r>
          </a:p>
          <a:p>
            <a:pPr marL="68580" indent="0">
              <a:buNone/>
            </a:pPr>
            <a:endParaRPr lang="it-IT" dirty="0"/>
          </a:p>
        </p:txBody>
      </p:sp>
    </p:spTree>
    <p:extLst>
      <p:ext uri="{BB962C8B-B14F-4D97-AF65-F5344CB8AC3E}">
        <p14:creationId xmlns:p14="http://schemas.microsoft.com/office/powerpoint/2010/main" val="534171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9B659F4-F6DB-70AC-BCE1-2A7F59F177B3}"/>
              </a:ext>
            </a:extLst>
          </p:cNvPr>
          <p:cNvSpPr>
            <a:spLocks noGrp="1"/>
          </p:cNvSpPr>
          <p:nvPr>
            <p:ph idx="1"/>
          </p:nvPr>
        </p:nvSpPr>
        <p:spPr>
          <a:xfrm>
            <a:off x="1043492" y="908720"/>
            <a:ext cx="7200916" cy="4923909"/>
          </a:xfrm>
        </p:spPr>
        <p:txBody>
          <a:bodyPr>
            <a:normAutofit fontScale="92500" lnSpcReduction="20000"/>
          </a:bodyPr>
          <a:lstStyle/>
          <a:p>
            <a:pPr marL="68580" indent="0" algn="just">
              <a:buNone/>
            </a:pPr>
            <a:r>
              <a:rPr lang="it-IT" sz="2200" dirty="0"/>
              <a:t>Ho molto apprezzato il linguaggio che lo scrittore ha usato nel libro. Mi hanno affascinato le immagini fantastiche evocate da Marco, espediente che l’autore ha utilizzato per rappresentare il passato traumatico del ragazzo e proporlo ad un pubblico di adolescenti in maniera delicata. Questo libro, infatti, ha anche aspetti tristi, perché il protagonista perde il padre che lo maltrattava.</a:t>
            </a:r>
          </a:p>
          <a:p>
            <a:pPr marL="68580" indent="0" algn="ctr">
              <a:buNone/>
            </a:pPr>
            <a:r>
              <a:rPr lang="it-IT" sz="2200" dirty="0"/>
              <a:t>Samuele </a:t>
            </a:r>
          </a:p>
          <a:p>
            <a:pPr marL="68580" indent="0" algn="just">
              <a:buNone/>
            </a:pPr>
            <a:r>
              <a:rPr lang="it-IT" sz="2200" dirty="0"/>
              <a:t>La lettura di questo libro mi ha fatto riflettere su come non sia semplice crescere con un solo genitore. Marco, secondo me, rappresenta il coraggio, la forza nell’affrontare le situazioni. La frase di Marco che mi ha maggiormente colpito è «Non si può essere veramente allegri quando qualcosa di importante resta in sospeso, non si può essere veramente allegri quando si lascia qualcuno in difficoltà».</a:t>
            </a:r>
          </a:p>
          <a:p>
            <a:pPr marL="68580" indent="0" algn="ctr">
              <a:buNone/>
            </a:pPr>
            <a:r>
              <a:rPr lang="it-IT" sz="2200" dirty="0"/>
              <a:t>Isabel</a:t>
            </a:r>
          </a:p>
          <a:p>
            <a:pPr marL="68580" indent="0" algn="just">
              <a:buNone/>
            </a:pPr>
            <a:endParaRPr lang="it-IT" sz="2000" dirty="0"/>
          </a:p>
        </p:txBody>
      </p:sp>
    </p:spTree>
    <p:extLst>
      <p:ext uri="{BB962C8B-B14F-4D97-AF65-F5344CB8AC3E}">
        <p14:creationId xmlns:p14="http://schemas.microsoft.com/office/powerpoint/2010/main" val="3828615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7A7AC2-D119-298F-17B7-F03080C0ABBA}"/>
              </a:ext>
            </a:extLst>
          </p:cNvPr>
          <p:cNvSpPr>
            <a:spLocks noGrp="1"/>
          </p:cNvSpPr>
          <p:nvPr>
            <p:ph idx="1"/>
          </p:nvPr>
        </p:nvSpPr>
        <p:spPr>
          <a:xfrm>
            <a:off x="1043492" y="980728"/>
            <a:ext cx="7056900" cy="4851901"/>
          </a:xfrm>
        </p:spPr>
        <p:txBody>
          <a:bodyPr>
            <a:normAutofit fontScale="85000" lnSpcReduction="20000"/>
          </a:bodyPr>
          <a:lstStyle/>
          <a:p>
            <a:pPr marL="68580" indent="0" algn="just">
              <a:buNone/>
            </a:pPr>
            <a:r>
              <a:rPr lang="it-IT" dirty="0"/>
              <a:t>La cosa che mi ha maggiormente colpito di questo libro è stata la scelta stilistica dell’autore, che ha concentrato tutta la sua storia in un’unica giornata, regalando, così, al lettore una storia ricca di particolari. Il romanzo mi ha permesso, inoltre, di apprezzare ancora di più la fortuna che mi è capitata nella vita. A differenza del protagonista, infatti, sono circondato da persone che mi vogliono bene e che mi sostengono nel mio percorso di crescita.</a:t>
            </a:r>
          </a:p>
          <a:p>
            <a:pPr marL="68580" indent="0" algn="ctr">
              <a:buNone/>
            </a:pPr>
            <a:r>
              <a:rPr lang="it-IT" dirty="0"/>
              <a:t>Valerio</a:t>
            </a:r>
          </a:p>
          <a:p>
            <a:pPr marL="68580" indent="0" algn="just">
              <a:buNone/>
            </a:pPr>
            <a:endParaRPr lang="it-IT" dirty="0"/>
          </a:p>
          <a:p>
            <a:pPr marL="68580" indent="0" algn="just">
              <a:buNone/>
            </a:pPr>
            <a:r>
              <a:rPr lang="it-IT" dirty="0"/>
              <a:t>Questo libro mi è piaciuto molto, perché mi sono rivista in Marco essendo anch’io profondamente insicura. Per superare questa mia difficoltà, tendo a voler stare al centro dell’attenzione senza neanche accorgermene. Ho trovato decisamente piacevole la lettura di questo libro e spero di leggerne altri simili.</a:t>
            </a:r>
          </a:p>
          <a:p>
            <a:pPr marL="68580" indent="0" algn="ctr">
              <a:buNone/>
            </a:pPr>
            <a:r>
              <a:rPr lang="it-IT" dirty="0"/>
              <a:t>Ilaria</a:t>
            </a:r>
          </a:p>
          <a:p>
            <a:endParaRPr lang="it-IT" dirty="0"/>
          </a:p>
        </p:txBody>
      </p:sp>
    </p:spTree>
    <p:extLst>
      <p:ext uri="{BB962C8B-B14F-4D97-AF65-F5344CB8AC3E}">
        <p14:creationId xmlns:p14="http://schemas.microsoft.com/office/powerpoint/2010/main" val="2282407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pPr algn="ctr"/>
            <a:r>
              <a:rPr lang="it-IT" sz="5400" b="1" dirty="0">
                <a:solidFill>
                  <a:srgbClr val="002060"/>
                </a:solidFill>
                <a:latin typeface="Chiller" pitchFamily="82" charset="0"/>
              </a:rPr>
              <a:t>		</a:t>
            </a:r>
            <a:r>
              <a:rPr lang="it-IT" sz="5400" b="1" dirty="0">
                <a:solidFill>
                  <a:srgbClr val="002060"/>
                </a:solidFill>
                <a:latin typeface="Brush Script MT" pitchFamily="66" charset="0"/>
              </a:rPr>
              <a:t>Incontri con l’autore</a:t>
            </a:r>
            <a:endParaRPr lang="it-IT" sz="5400" dirty="0">
              <a:latin typeface="Brush Script MT" pitchFamily="66" charset="0"/>
            </a:endParaRPr>
          </a:p>
        </p:txBody>
      </p:sp>
      <p:pic>
        <p:nvPicPr>
          <p:cNvPr id="3" name="Segnaposto contenuto 2"/>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331640" y="3249591"/>
            <a:ext cx="2801788" cy="1864462"/>
          </a:xfrm>
        </p:spPr>
      </p:pic>
      <p:sp>
        <p:nvSpPr>
          <p:cNvPr id="7" name="Segnaposto contenuto 6"/>
          <p:cNvSpPr>
            <a:spLocks noGrp="1"/>
          </p:cNvSpPr>
          <p:nvPr>
            <p:ph sz="quarter" idx="14"/>
          </p:nvPr>
        </p:nvSpPr>
        <p:spPr/>
        <p:txBody>
          <a:bodyPr>
            <a:normAutofit fontScale="85000" lnSpcReduction="20000"/>
          </a:bodyPr>
          <a:lstStyle/>
          <a:p>
            <a:pPr marL="0" indent="0">
              <a:buNone/>
            </a:pPr>
            <a:endParaRPr lang="it-IT" dirty="0"/>
          </a:p>
          <a:p>
            <a:pPr marL="0" indent="0">
              <a:buNone/>
            </a:pPr>
            <a:endParaRPr lang="it-IT" sz="4000" b="1" dirty="0">
              <a:solidFill>
                <a:srgbClr val="FFFF00"/>
              </a:solidFill>
              <a:latin typeface="Chiller" pitchFamily="82" charset="0"/>
            </a:endParaRPr>
          </a:p>
          <a:p>
            <a:pPr marL="0" indent="0">
              <a:buNone/>
            </a:pPr>
            <a:r>
              <a:rPr lang="it-IT" sz="5200" b="1" dirty="0">
                <a:solidFill>
                  <a:srgbClr val="C00000"/>
                </a:solidFill>
                <a:latin typeface="Brush Script MT" pitchFamily="66" charset="0"/>
              </a:rPr>
              <a:t>16 Maggio 2022</a:t>
            </a:r>
          </a:p>
          <a:p>
            <a:pPr marL="0" indent="0">
              <a:buNone/>
            </a:pPr>
            <a:endParaRPr lang="it-IT" sz="4000" b="1" dirty="0">
              <a:solidFill>
                <a:srgbClr val="C00000"/>
              </a:solidFill>
              <a:latin typeface="Brush Script MT" pitchFamily="66" charset="0"/>
            </a:endParaRPr>
          </a:p>
          <a:p>
            <a:pPr marL="0" indent="0">
              <a:buNone/>
            </a:pPr>
            <a:endParaRPr lang="it-IT" sz="4000" b="1" dirty="0">
              <a:solidFill>
                <a:srgbClr val="C00000"/>
              </a:solidFill>
              <a:latin typeface="Brush Script MT" pitchFamily="66" charset="0"/>
            </a:endParaRPr>
          </a:p>
          <a:p>
            <a:pPr marL="0" indent="0">
              <a:buNone/>
            </a:pPr>
            <a:r>
              <a:rPr lang="it-IT" sz="6000" b="1" i="1" dirty="0">
                <a:solidFill>
                  <a:srgbClr val="C00000"/>
                </a:solidFill>
                <a:latin typeface="Brush Script MT" pitchFamily="66" charset="0"/>
              </a:rPr>
              <a:t>Luigi Ballerini</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4656" y="332656"/>
            <a:ext cx="2039192" cy="1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980559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1000"/>
                                        <p:tgtEl>
                                          <p:spTgt spid="7">
                                            <p:txEl>
                                              <p:pRg st="2" end="2"/>
                                            </p:txEl>
                                          </p:spTgt>
                                        </p:tgtEl>
                                      </p:cBhvr>
                                    </p:animEffect>
                                    <p:anim calcmode="lin" valueType="num">
                                      <p:cBhvr>
                                        <p:cTn id="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fade">
                                      <p:cBhvr>
                                        <p:cTn id="12" dur="1000"/>
                                        <p:tgtEl>
                                          <p:spTgt spid="7">
                                            <p:txEl>
                                              <p:pRg st="5" end="5"/>
                                            </p:txEl>
                                          </p:spTgt>
                                        </p:tgtEl>
                                      </p:cBhvr>
                                    </p:animEffect>
                                    <p:anim calcmode="lin" valueType="num">
                                      <p:cBhvr>
                                        <p:cTn id="1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 calcmode="lin" valueType="num">
                                      <p:cBhvr>
                                        <p:cTn id="21" dur="1000" fill="hold"/>
                                        <p:tgtEl>
                                          <p:spTgt spid="3"/>
                                        </p:tgtEl>
                                        <p:attrNameLst>
                                          <p:attrName>style.rotation</p:attrName>
                                        </p:attrNameLst>
                                      </p:cBhvr>
                                      <p:tavLst>
                                        <p:tav tm="0">
                                          <p:val>
                                            <p:fltVal val="90"/>
                                          </p:val>
                                        </p:tav>
                                        <p:tav tm="100000">
                                          <p:val>
                                            <p:fltVal val="0"/>
                                          </p:val>
                                        </p:tav>
                                      </p:tavLst>
                                    </p:anim>
                                    <p:animEffect transition="in" filter="fade">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CA6A895-C72F-69E8-A5DB-B276F0A4AEEF}"/>
              </a:ext>
            </a:extLst>
          </p:cNvPr>
          <p:cNvSpPr>
            <a:spLocks noGrp="1"/>
          </p:cNvSpPr>
          <p:nvPr>
            <p:ph idx="1"/>
          </p:nvPr>
        </p:nvSpPr>
        <p:spPr>
          <a:xfrm>
            <a:off x="1043492" y="908720"/>
            <a:ext cx="7128908" cy="4923909"/>
          </a:xfrm>
        </p:spPr>
        <p:txBody>
          <a:bodyPr>
            <a:normAutofit fontScale="85000" lnSpcReduction="10000"/>
          </a:bodyPr>
          <a:lstStyle/>
          <a:p>
            <a:pPr marL="68580" indent="0" algn="just">
              <a:buNone/>
            </a:pPr>
            <a:r>
              <a:rPr lang="it-IT" dirty="0"/>
              <a:t>Il libro è molto bello soprattutto perché pone l’attenzione su un problema, la violenza domestica, che purtroppo affligge troppe persone.</a:t>
            </a:r>
          </a:p>
          <a:p>
            <a:pPr marL="68580" indent="0" algn="ctr">
              <a:buNone/>
            </a:pPr>
            <a:r>
              <a:rPr lang="it-IT" dirty="0"/>
              <a:t>Fabio L.</a:t>
            </a:r>
          </a:p>
          <a:p>
            <a:pPr marL="68580" indent="0" algn="just">
              <a:buNone/>
            </a:pPr>
            <a:r>
              <a:rPr lang="it-IT" dirty="0"/>
              <a:t>Ho trovato abbastanza interessante il libro letto. L’aspetto che mi ha maggiormente colpito è stato il messaggio che ho potuto trarre attraverso questa lettura: chiedere sempre aiuto quando ci si trova in un momento di difficoltà.</a:t>
            </a:r>
          </a:p>
          <a:p>
            <a:pPr marL="68580" indent="0" algn="ctr">
              <a:buNone/>
            </a:pPr>
            <a:r>
              <a:rPr lang="it-IT" dirty="0"/>
              <a:t>Fabio D.</a:t>
            </a:r>
          </a:p>
          <a:p>
            <a:pPr marL="68580" indent="0" algn="just">
              <a:buNone/>
            </a:pPr>
            <a:r>
              <a:rPr lang="it-IT" dirty="0"/>
              <a:t>Questo libro mi è piaciuto tantissimo, perché mi ha fatto capire l’importanza di ascoltare mio padre come ha fatto Marco con suo padre quando ha letto la lettera. Mi ha anche insegnato l’importanza di essere sempre felice. </a:t>
            </a:r>
          </a:p>
          <a:p>
            <a:pPr marL="68580" indent="0" algn="ctr">
              <a:buNone/>
            </a:pPr>
            <a:r>
              <a:rPr lang="it-IT" dirty="0"/>
              <a:t>Angelica </a:t>
            </a:r>
          </a:p>
        </p:txBody>
      </p:sp>
    </p:spTree>
    <p:extLst>
      <p:ext uri="{BB962C8B-B14F-4D97-AF65-F5344CB8AC3E}">
        <p14:creationId xmlns:p14="http://schemas.microsoft.com/office/powerpoint/2010/main" val="3495643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1664" y="893167"/>
            <a:ext cx="8305800" cy="1981200"/>
          </a:xfrm>
        </p:spPr>
        <p:txBody>
          <a:bodyPr>
            <a:normAutofit fontScale="90000"/>
          </a:bodyPr>
          <a:lstStyle/>
          <a:p>
            <a:br>
              <a:rPr lang="it-IT" dirty="0"/>
            </a:br>
            <a:br>
              <a:rPr lang="it-IT" dirty="0"/>
            </a:br>
            <a:br>
              <a:rPr lang="it-IT" dirty="0"/>
            </a:br>
            <a:br>
              <a:rPr lang="it-IT" dirty="0"/>
            </a:br>
            <a:endParaRPr lang="it-IT" dirty="0"/>
          </a:p>
        </p:txBody>
      </p:sp>
      <p:sp>
        <p:nvSpPr>
          <p:cNvPr id="3" name="Sottotitolo 2"/>
          <p:cNvSpPr>
            <a:spLocks noGrp="1"/>
          </p:cNvSpPr>
          <p:nvPr>
            <p:ph type="subTitle" idx="1"/>
          </p:nvPr>
        </p:nvSpPr>
        <p:spPr>
          <a:xfrm>
            <a:off x="450164" y="3582144"/>
            <a:ext cx="6498100" cy="1143000"/>
          </a:xfrm>
        </p:spPr>
        <p:txBody>
          <a:bodyPr>
            <a:normAutofit fontScale="25000" lnSpcReduction="20000"/>
          </a:bodyPr>
          <a:lstStyle/>
          <a:p>
            <a:r>
              <a:rPr lang="it-IT" sz="9800" b="1" dirty="0">
                <a:solidFill>
                  <a:srgbClr val="C00000"/>
                </a:solidFill>
                <a:latin typeface="Brush Script MT" pitchFamily="66" charset="0"/>
              </a:rPr>
              <a:t>Didiario – Decima edizione</a:t>
            </a:r>
            <a:br>
              <a:rPr lang="it-IT" sz="9800" b="1" dirty="0">
                <a:solidFill>
                  <a:srgbClr val="FF9933"/>
                </a:solidFill>
                <a:latin typeface="Brush Script MT" pitchFamily="66" charset="0"/>
              </a:rPr>
            </a:br>
            <a:endParaRPr lang="it-IT" sz="9800" b="1" dirty="0">
              <a:solidFill>
                <a:srgbClr val="FF9933"/>
              </a:solidFill>
              <a:latin typeface="Brush Script MT" pitchFamily="66" charset="0"/>
            </a:endParaRPr>
          </a:p>
          <a:p>
            <a:r>
              <a:rPr lang="it-IT" sz="11000" b="1" i="1" dirty="0">
                <a:solidFill>
                  <a:srgbClr val="002060"/>
                </a:solidFill>
                <a:latin typeface="Brush Script MT" pitchFamily="66" charset="0"/>
              </a:rPr>
              <a:t>  ARRIVEDERCI</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0659" y="548680"/>
            <a:ext cx="6754813"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magin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1555785"/>
            <a:ext cx="2415152" cy="1441167"/>
          </a:xfrm>
          <a:prstGeom prst="rect">
            <a:avLst/>
          </a:prstGeom>
          <a:noFill/>
          <a:ln>
            <a:noFill/>
          </a:ln>
        </p:spPr>
      </p:pic>
      <p:pic>
        <p:nvPicPr>
          <p:cNvPr id="4" name="Immagine 3"/>
          <p:cNvPicPr>
            <a:picLocks noChangeAspect="1"/>
          </p:cNvPicPr>
          <p:nvPr/>
        </p:nvPicPr>
        <p:blipFill>
          <a:blip r:embed="rId4">
            <a:extLst>
              <a:ext uri="{28A0092B-C50C-407E-A947-70E740481C1C}">
                <a14:useLocalDpi xmlns:a14="http://schemas.microsoft.com/office/drawing/2010/main" val="0"/>
              </a:ext>
            </a:extLst>
          </a:blip>
          <a:srcRect/>
          <a:stretch/>
        </p:blipFill>
        <p:spPr>
          <a:xfrm>
            <a:off x="5251192" y="2384999"/>
            <a:ext cx="2324601" cy="3636289"/>
          </a:xfrm>
          <a:prstGeom prst="rect">
            <a:avLst/>
          </a:prstGeom>
        </p:spPr>
      </p:pic>
    </p:spTree>
    <p:extLst>
      <p:ext uri="{BB962C8B-B14F-4D97-AF65-F5344CB8AC3E}">
        <p14:creationId xmlns:p14="http://schemas.microsoft.com/office/powerpoint/2010/main" val="349632097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1043608" y="548680"/>
            <a:ext cx="7024744" cy="1143000"/>
          </a:xfrm>
        </p:spPr>
        <p:txBody>
          <a:bodyPr>
            <a:normAutofit/>
          </a:bodyPr>
          <a:lstStyle/>
          <a:p>
            <a:pPr algn="ctr"/>
            <a:r>
              <a:rPr lang="it-IT" b="1">
                <a:solidFill>
                  <a:srgbClr val="002060"/>
                </a:solidFill>
                <a:latin typeface="Brush Script MT" pitchFamily="66" charset="0"/>
              </a:rPr>
              <a:t>16 Maggio </a:t>
            </a:r>
            <a:r>
              <a:rPr lang="it-IT" b="1" dirty="0">
                <a:solidFill>
                  <a:srgbClr val="002060"/>
                </a:solidFill>
                <a:latin typeface="Brush Script MT" pitchFamily="66" charset="0"/>
              </a:rPr>
              <a:t>2022</a:t>
            </a:r>
            <a:r>
              <a:rPr lang="it-IT" b="1" dirty="0">
                <a:latin typeface="Brush Script MT" pitchFamily="66" charset="0"/>
              </a:rPr>
              <a:t> – </a:t>
            </a:r>
            <a:r>
              <a:rPr lang="it-IT" b="1" dirty="0">
                <a:solidFill>
                  <a:srgbClr val="FF9900"/>
                </a:solidFill>
                <a:latin typeface="Brush Script MT" pitchFamily="66" charset="0"/>
              </a:rPr>
              <a:t>Luigi Ballerini</a:t>
            </a:r>
          </a:p>
        </p:txBody>
      </p:sp>
      <p:pic>
        <p:nvPicPr>
          <p:cNvPr id="4" name="Segnaposto contenuto 3"/>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p:blipFill>
        <p:spPr>
          <a:xfrm>
            <a:off x="1331640" y="1853367"/>
            <a:ext cx="2808023" cy="4392488"/>
          </a:xfrm>
        </p:spPr>
      </p:pic>
      <p:sp>
        <p:nvSpPr>
          <p:cNvPr id="8" name="Segnaposto contenuto 7"/>
          <p:cNvSpPr>
            <a:spLocks noGrp="1"/>
          </p:cNvSpPr>
          <p:nvPr>
            <p:ph sz="quarter" idx="14"/>
          </p:nvPr>
        </p:nvSpPr>
        <p:spPr>
          <a:xfrm>
            <a:off x="4644008" y="1700808"/>
            <a:ext cx="3421000" cy="4105631"/>
          </a:xfrm>
        </p:spPr>
        <p:txBody>
          <a:bodyPr>
            <a:normAutofit/>
          </a:bodyPr>
          <a:lstStyle/>
          <a:p>
            <a:pPr marL="0" indent="0" algn="ctr">
              <a:buNone/>
            </a:pPr>
            <a:endParaRPr lang="it-IT" sz="3800" b="1" dirty="0">
              <a:solidFill>
                <a:srgbClr val="C00000"/>
              </a:solidFill>
              <a:latin typeface="Brush Script MT" pitchFamily="66" charset="0"/>
            </a:endParaRPr>
          </a:p>
          <a:p>
            <a:pPr marL="0" indent="0" algn="ctr">
              <a:buNone/>
            </a:pPr>
            <a:r>
              <a:rPr lang="it-IT" sz="3800" b="1" dirty="0">
                <a:solidFill>
                  <a:srgbClr val="C00000"/>
                </a:solidFill>
                <a:latin typeface="Brush Script MT" pitchFamily="66" charset="0"/>
              </a:rPr>
              <a:t>Classe 2</a:t>
            </a:r>
            <a:r>
              <a:rPr lang="it-IT" sz="3800" b="1" baseline="30000" dirty="0">
                <a:solidFill>
                  <a:srgbClr val="C00000"/>
                </a:solidFill>
                <a:latin typeface="Brush Script MT" pitchFamily="66" charset="0"/>
              </a:rPr>
              <a:t>a</a:t>
            </a:r>
            <a:r>
              <a:rPr lang="it-IT" sz="3800" b="1" dirty="0">
                <a:solidFill>
                  <a:srgbClr val="C00000"/>
                </a:solidFill>
                <a:latin typeface="Brush Script MT" pitchFamily="66" charset="0"/>
              </a:rPr>
              <a:t>F</a:t>
            </a:r>
            <a:endParaRPr lang="it-IT" sz="3800" b="1" dirty="0">
              <a:latin typeface="Brush Script MT" pitchFamily="66" charset="0"/>
            </a:endParaRPr>
          </a:p>
          <a:p>
            <a:pPr marL="0" indent="0" algn="ctr">
              <a:buNone/>
            </a:pPr>
            <a:r>
              <a:rPr lang="it-IT" sz="4400" b="1" dirty="0">
                <a:solidFill>
                  <a:srgbClr val="002060"/>
                </a:solidFill>
                <a:latin typeface="Brush Script MT" pitchFamily="66" charset="0"/>
              </a:rPr>
              <a:t>docente</a:t>
            </a:r>
          </a:p>
          <a:p>
            <a:pPr marL="0" indent="0" algn="ctr">
              <a:buNone/>
            </a:pPr>
            <a:r>
              <a:rPr lang="it-IT" sz="3600" b="1" dirty="0">
                <a:solidFill>
                  <a:srgbClr val="002060"/>
                </a:solidFill>
                <a:latin typeface="Brush Script MT" pitchFamily="66" charset="0"/>
              </a:rPr>
              <a:t>prof.ssa Mastrangelo Graziana</a:t>
            </a:r>
          </a:p>
          <a:p>
            <a:pPr marL="0" indent="0" algn="ctr">
              <a:buNone/>
            </a:pPr>
            <a:endParaRPr lang="it-IT" sz="3600" b="1" dirty="0">
              <a:solidFill>
                <a:srgbClr val="002060"/>
              </a:solidFill>
              <a:latin typeface="Chiller" pitchFamily="82" charset="0"/>
            </a:endParaRPr>
          </a:p>
        </p:txBody>
      </p:sp>
    </p:spTree>
    <p:extLst>
      <p:ext uri="{BB962C8B-B14F-4D97-AF65-F5344CB8AC3E}">
        <p14:creationId xmlns:p14="http://schemas.microsoft.com/office/powerpoint/2010/main" val="8700257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1000"/>
                                        <p:tgtEl>
                                          <p:spTgt spid="8">
                                            <p:txEl>
                                              <p:pRg st="3" end="3"/>
                                            </p:txEl>
                                          </p:spTgt>
                                        </p:tgtEl>
                                      </p:cBhvr>
                                    </p:animEffect>
                                    <p:anim calcmode="lin" valueType="num">
                                      <p:cBhvr>
                                        <p:cTn id="20"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976642" y="341784"/>
            <a:ext cx="7124997" cy="1143000"/>
          </a:xfrm>
        </p:spPr>
        <p:txBody>
          <a:bodyPr>
            <a:normAutofit fontScale="90000"/>
          </a:bodyPr>
          <a:lstStyle/>
          <a:p>
            <a:r>
              <a:rPr lang="it-IT" sz="4400" b="1" dirty="0">
                <a:solidFill>
                  <a:srgbClr val="002060"/>
                </a:solidFill>
                <a:latin typeface="Chiller" pitchFamily="82" charset="0"/>
              </a:rPr>
              <a:t>			  </a:t>
            </a:r>
            <a:r>
              <a:rPr lang="it-IT" sz="5400" b="1" dirty="0">
                <a:solidFill>
                  <a:srgbClr val="002060"/>
                </a:solidFill>
                <a:latin typeface="Chiller" pitchFamily="82" charset="0"/>
              </a:rPr>
              <a:t>Incontri con l’autore</a:t>
            </a:r>
            <a:endParaRPr lang="it-IT" sz="5400" dirty="0"/>
          </a:p>
        </p:txBody>
      </p:sp>
      <p:sp>
        <p:nvSpPr>
          <p:cNvPr id="6" name="Segnaposto contenuto 5"/>
          <p:cNvSpPr>
            <a:spLocks noGrp="1"/>
          </p:cNvSpPr>
          <p:nvPr>
            <p:ph sz="quarter" idx="14"/>
          </p:nvPr>
        </p:nvSpPr>
        <p:spPr>
          <a:xfrm>
            <a:off x="611560" y="1412777"/>
            <a:ext cx="7848872" cy="4968551"/>
          </a:xfrm>
        </p:spPr>
        <p:txBody>
          <a:bodyPr>
            <a:noAutofit/>
          </a:bodyPr>
          <a:lstStyle/>
          <a:p>
            <a:pPr marL="0" indent="0" algn="just">
              <a:buNone/>
            </a:pPr>
            <a:r>
              <a:rPr lang="it-IT" sz="2700" dirty="0">
                <a:solidFill>
                  <a:srgbClr val="C00000"/>
                </a:solidFill>
                <a:latin typeface="Brush Script MT" panose="03060802040406070304" pitchFamily="66" charset="0"/>
              </a:rPr>
              <a:t>È il primo giorno di vacanza per Marco, ma lui sa bene che non potrà goderselo in santa pace. Sua madre è un’agente immobiliare e intende portarlo con sé nel giro di visite con i clienti. Fatte mille raccomandazioni ― non giocare, non correre, non commentare ― i due partono, spostandosi in Vespa da una parte all’altra della città. Mentre la madre è impegnata, Marco gironzola annoiato per le case disabitate. Fin dalla prima visita, nella penombra di una stanza, Marco s’imbatte in un bambino silenzioso e in una vetrinetta illuminata che splende in un angolo. Di casa in casa, il misterioso appuntamento si rinnova e nuove inquietanti presenze si affollano intorno al bambino. Chi sono? Che cosa vogliono dal piccolo? E perché solo Marco si accorge di loro? </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237" y="317162"/>
            <a:ext cx="1928937" cy="105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481962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476672"/>
            <a:ext cx="7024744" cy="1143000"/>
          </a:xfrm>
        </p:spPr>
        <p:txBody>
          <a:bodyPr>
            <a:normAutofit fontScale="90000"/>
          </a:bodyPr>
          <a:lstStyle/>
          <a:p>
            <a:pPr algn="ctr"/>
            <a:br>
              <a:rPr lang="it-IT" sz="9600" b="1" dirty="0">
                <a:solidFill>
                  <a:srgbClr val="FF9900"/>
                </a:solidFill>
                <a:latin typeface="Chiller" pitchFamily="82" charset="0"/>
              </a:rPr>
            </a:br>
            <a:br>
              <a:rPr lang="it-IT" sz="9600" b="1" dirty="0">
                <a:solidFill>
                  <a:srgbClr val="FF9900"/>
                </a:solidFill>
                <a:latin typeface="Chiller" pitchFamily="82" charset="0"/>
              </a:rPr>
            </a:br>
            <a:r>
              <a:rPr lang="it-IT" sz="9600" b="1" dirty="0">
                <a:solidFill>
                  <a:srgbClr val="FF9900"/>
                </a:solidFill>
                <a:latin typeface="Chiller" pitchFamily="82" charset="0"/>
              </a:rPr>
              <a:t> 		</a:t>
            </a:r>
            <a:r>
              <a:rPr lang="it-IT" sz="9600" b="1" dirty="0">
                <a:solidFill>
                  <a:srgbClr val="002060"/>
                </a:solidFill>
                <a:latin typeface="Chiller" pitchFamily="82" charset="0"/>
              </a:rPr>
              <a:t> </a:t>
            </a:r>
            <a:r>
              <a:rPr lang="it-IT" sz="4900" b="1" dirty="0">
                <a:solidFill>
                  <a:srgbClr val="002060"/>
                </a:solidFill>
                <a:latin typeface="Chiller" pitchFamily="82" charset="0"/>
              </a:rPr>
              <a:t>Le case del tempo nascosto</a:t>
            </a:r>
            <a:endParaRPr lang="it-IT" sz="4400" dirty="0">
              <a:latin typeface="Brush Script MT" pitchFamily="66" charset="0"/>
            </a:endParaRPr>
          </a:p>
        </p:txBody>
      </p:sp>
      <p:sp>
        <p:nvSpPr>
          <p:cNvPr id="3" name="Segnaposto contenuto 2"/>
          <p:cNvSpPr>
            <a:spLocks noGrp="1"/>
          </p:cNvSpPr>
          <p:nvPr>
            <p:ph idx="1"/>
          </p:nvPr>
        </p:nvSpPr>
        <p:spPr>
          <a:xfrm>
            <a:off x="457200" y="1916832"/>
            <a:ext cx="8147248" cy="4458384"/>
          </a:xfrm>
        </p:spPr>
        <p:txBody>
          <a:bodyPr>
            <a:normAutofit fontScale="55000" lnSpcReduction="20000"/>
          </a:bodyPr>
          <a:lstStyle/>
          <a:p>
            <a:pPr marL="68580" indent="0" algn="just">
              <a:buNone/>
            </a:pPr>
            <a:r>
              <a:rPr lang="it-IT" sz="10400" dirty="0">
                <a:solidFill>
                  <a:srgbClr val="C00000"/>
                </a:solidFill>
                <a:latin typeface="Brush Script MT" pitchFamily="66" charset="0"/>
              </a:rPr>
              <a:t>«Non si può essere veramente Allegri quando qualcosa di importante Resta in sospeso. Non si può essere veramente Allegri quando Si lascia qualcuno in difficoltà».</a:t>
            </a:r>
            <a:r>
              <a:rPr lang="it-IT" sz="10400" dirty="0"/>
              <a:t> </a:t>
            </a:r>
          </a:p>
          <a:p>
            <a:pPr marL="0" indent="0" algn="just">
              <a:buNone/>
            </a:pPr>
            <a:endParaRPr lang="it-IT" sz="4300" dirty="0">
              <a:solidFill>
                <a:srgbClr val="C00000"/>
              </a:solidFill>
              <a:latin typeface="Brush Script MT" pitchFamily="66"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237" y="317162"/>
            <a:ext cx="1928937" cy="105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299596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476672"/>
            <a:ext cx="7024744" cy="1143000"/>
          </a:xfrm>
        </p:spPr>
        <p:txBody>
          <a:bodyPr>
            <a:normAutofit fontScale="90000"/>
          </a:bodyPr>
          <a:lstStyle/>
          <a:p>
            <a:pPr algn="ctr"/>
            <a:br>
              <a:rPr lang="it-IT" sz="9600" b="1" dirty="0">
                <a:solidFill>
                  <a:srgbClr val="FF9900"/>
                </a:solidFill>
                <a:latin typeface="Chiller" pitchFamily="82" charset="0"/>
              </a:rPr>
            </a:br>
            <a:br>
              <a:rPr lang="it-IT" sz="9600" b="1" dirty="0">
                <a:solidFill>
                  <a:srgbClr val="FF9900"/>
                </a:solidFill>
                <a:latin typeface="Chiller" pitchFamily="82" charset="0"/>
              </a:rPr>
            </a:br>
            <a:r>
              <a:rPr lang="it-IT" sz="9600" b="1" dirty="0">
                <a:solidFill>
                  <a:srgbClr val="FF9900"/>
                </a:solidFill>
                <a:latin typeface="Chiller" pitchFamily="82" charset="0"/>
              </a:rPr>
              <a:t> 		</a:t>
            </a:r>
            <a:r>
              <a:rPr lang="it-IT" sz="9600" b="1" dirty="0">
                <a:solidFill>
                  <a:srgbClr val="002060"/>
                </a:solidFill>
                <a:latin typeface="Chiller" pitchFamily="82" charset="0"/>
              </a:rPr>
              <a:t> </a:t>
            </a:r>
            <a:r>
              <a:rPr lang="it-IT" sz="4900" b="1" dirty="0">
                <a:solidFill>
                  <a:srgbClr val="002060"/>
                </a:solidFill>
                <a:latin typeface="Chiller" pitchFamily="82" charset="0"/>
              </a:rPr>
              <a:t>Luigi Ballerini</a:t>
            </a:r>
            <a:endParaRPr lang="it-IT" sz="4400" dirty="0">
              <a:latin typeface="Brush Script MT" pitchFamily="66" charset="0"/>
            </a:endParaRPr>
          </a:p>
        </p:txBody>
      </p:sp>
      <p:sp>
        <p:nvSpPr>
          <p:cNvPr id="3" name="Segnaposto contenuto 2"/>
          <p:cNvSpPr>
            <a:spLocks noGrp="1"/>
          </p:cNvSpPr>
          <p:nvPr>
            <p:ph idx="1"/>
          </p:nvPr>
        </p:nvSpPr>
        <p:spPr>
          <a:xfrm>
            <a:off x="647564" y="1670539"/>
            <a:ext cx="7848872" cy="4752528"/>
          </a:xfrm>
        </p:spPr>
        <p:txBody>
          <a:bodyPr>
            <a:normAutofit fontScale="55000" lnSpcReduction="20000"/>
          </a:bodyPr>
          <a:lstStyle/>
          <a:p>
            <a:pPr marL="68580" indent="0" algn="just">
              <a:buNone/>
            </a:pPr>
            <a:r>
              <a:rPr lang="it-IT" sz="9600" b="1" dirty="0">
                <a:solidFill>
                  <a:srgbClr val="C00000"/>
                </a:solidFill>
                <a:latin typeface="Brush Script MT" pitchFamily="66" charset="0"/>
              </a:rPr>
              <a:t>Di colpo sento un fruscio.</a:t>
            </a:r>
          </a:p>
          <a:p>
            <a:pPr marL="68580" indent="0" algn="just">
              <a:buNone/>
            </a:pPr>
            <a:r>
              <a:rPr lang="it-IT" sz="9600" b="1" dirty="0">
                <a:solidFill>
                  <a:srgbClr val="C00000"/>
                </a:solidFill>
                <a:latin typeface="Brush Script MT" pitchFamily="66" charset="0"/>
              </a:rPr>
              <a:t>Mi volto molto lentamente, trattenendo il fiato.</a:t>
            </a:r>
          </a:p>
          <a:p>
            <a:pPr marL="68580" indent="0" algn="just">
              <a:buNone/>
            </a:pPr>
            <a:r>
              <a:rPr lang="it-IT" sz="9600" b="1" dirty="0">
                <a:solidFill>
                  <a:srgbClr val="C00000"/>
                </a:solidFill>
                <a:latin typeface="Brush Script MT" pitchFamily="66" charset="0"/>
              </a:rPr>
              <a:t>Non dovrebbe esserci nessuno.</a:t>
            </a:r>
          </a:p>
          <a:p>
            <a:pPr marL="68580" indent="0" algn="just">
              <a:buNone/>
            </a:pPr>
            <a:r>
              <a:rPr lang="it-IT" sz="9600" b="1" dirty="0">
                <a:solidFill>
                  <a:srgbClr val="C00000"/>
                </a:solidFill>
                <a:latin typeface="Brush Script MT" pitchFamily="66" charset="0"/>
              </a:rPr>
              <a:t>La casa è disabitata da tempo.</a:t>
            </a:r>
          </a:p>
          <a:p>
            <a:pPr marL="68580" indent="0" algn="just">
              <a:buNone/>
            </a:pPr>
            <a:r>
              <a:rPr lang="it-IT" sz="9600" b="1">
                <a:solidFill>
                  <a:srgbClr val="C00000"/>
                </a:solidFill>
                <a:latin typeface="Brush Script MT" pitchFamily="66" charset="0"/>
              </a:rPr>
              <a:t>E </a:t>
            </a:r>
            <a:r>
              <a:rPr lang="it-IT" sz="9600" b="1" dirty="0">
                <a:solidFill>
                  <a:srgbClr val="C00000"/>
                </a:solidFill>
                <a:latin typeface="Brush Script MT" pitchFamily="66" charset="0"/>
              </a:rPr>
              <a:t>invece </a:t>
            </a:r>
            <a:r>
              <a:rPr lang="it-IT" sz="9600" b="1">
                <a:solidFill>
                  <a:srgbClr val="C00000"/>
                </a:solidFill>
                <a:latin typeface="Brush Script MT" pitchFamily="66" charset="0"/>
              </a:rPr>
              <a:t>c'è lui.</a:t>
            </a:r>
            <a:r>
              <a:rPr lang="it-IT" sz="10400"/>
              <a:t> </a:t>
            </a:r>
            <a:endParaRPr lang="it-IT" sz="10400" dirty="0"/>
          </a:p>
          <a:p>
            <a:pPr marL="0" indent="0" algn="just">
              <a:buNone/>
            </a:pPr>
            <a:endParaRPr lang="it-IT" sz="4300" dirty="0">
              <a:solidFill>
                <a:srgbClr val="C00000"/>
              </a:solidFill>
              <a:latin typeface="Brush Script MT" pitchFamily="66"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237" y="317162"/>
            <a:ext cx="1928937" cy="105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71761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476672"/>
            <a:ext cx="7024744" cy="1143000"/>
          </a:xfrm>
        </p:spPr>
        <p:txBody>
          <a:bodyPr>
            <a:normAutofit fontScale="90000"/>
          </a:bodyPr>
          <a:lstStyle/>
          <a:p>
            <a:pPr algn="ctr"/>
            <a:br>
              <a:rPr lang="it-IT" sz="9600" b="1" dirty="0">
                <a:solidFill>
                  <a:srgbClr val="FF9900"/>
                </a:solidFill>
                <a:latin typeface="Chiller" pitchFamily="82" charset="0"/>
              </a:rPr>
            </a:br>
            <a:br>
              <a:rPr lang="it-IT" sz="9600" b="1" dirty="0">
                <a:solidFill>
                  <a:srgbClr val="FF9900"/>
                </a:solidFill>
                <a:latin typeface="Chiller" pitchFamily="82" charset="0"/>
              </a:rPr>
            </a:br>
            <a:r>
              <a:rPr lang="it-IT" sz="9600" b="1" dirty="0">
                <a:solidFill>
                  <a:srgbClr val="FF9900"/>
                </a:solidFill>
                <a:latin typeface="Chiller" pitchFamily="82" charset="0"/>
              </a:rPr>
              <a:t> 		</a:t>
            </a:r>
            <a:r>
              <a:rPr lang="it-IT" sz="9600" b="1" dirty="0">
                <a:solidFill>
                  <a:srgbClr val="002060"/>
                </a:solidFill>
                <a:latin typeface="Chiller" pitchFamily="82" charset="0"/>
              </a:rPr>
              <a:t> </a:t>
            </a:r>
            <a:r>
              <a:rPr lang="it-IT" sz="4900" b="1" dirty="0">
                <a:solidFill>
                  <a:srgbClr val="002060"/>
                </a:solidFill>
                <a:latin typeface="Chiller" pitchFamily="82" charset="0"/>
              </a:rPr>
              <a:t>Le case del tempo nascosto</a:t>
            </a:r>
            <a:endParaRPr lang="it-IT" sz="4400" dirty="0">
              <a:latin typeface="Brush Script MT" pitchFamily="66" charset="0"/>
            </a:endParaRPr>
          </a:p>
        </p:txBody>
      </p:sp>
      <p:sp>
        <p:nvSpPr>
          <p:cNvPr id="3" name="Segnaposto contenuto 2"/>
          <p:cNvSpPr>
            <a:spLocks noGrp="1"/>
          </p:cNvSpPr>
          <p:nvPr>
            <p:ph idx="1"/>
          </p:nvPr>
        </p:nvSpPr>
        <p:spPr>
          <a:xfrm>
            <a:off x="457200" y="1700808"/>
            <a:ext cx="8291264" cy="4752528"/>
          </a:xfrm>
        </p:spPr>
        <p:txBody>
          <a:bodyPr>
            <a:normAutofit/>
          </a:bodyPr>
          <a:lstStyle/>
          <a:p>
            <a:pPr marL="68580" indent="0" algn="just">
              <a:buNone/>
            </a:pPr>
            <a:r>
              <a:rPr lang="it-IT" sz="5800" dirty="0">
                <a:solidFill>
                  <a:srgbClr val="002060"/>
                </a:solidFill>
                <a:latin typeface="Brush Script MT" pitchFamily="66" charset="0"/>
              </a:rPr>
              <a:t>Una madre che vende case </a:t>
            </a:r>
          </a:p>
          <a:p>
            <a:pPr marL="68580" indent="0" algn="just">
              <a:buNone/>
            </a:pPr>
            <a:r>
              <a:rPr lang="it-IT" sz="4300" dirty="0">
                <a:solidFill>
                  <a:srgbClr val="C00000"/>
                </a:solidFill>
                <a:latin typeface="Brush Script MT" pitchFamily="66" charset="0"/>
              </a:rPr>
              <a:t>Avere una madre che vende case non è come avere una madre e basta. È avere una madre che vende case. Però lo so che non è facile capire questa cosa, se non se ne fa esperienza diretta.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237" y="317162"/>
            <a:ext cx="1928937" cy="105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81825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D3C4FD-561F-D961-3F0C-F8124DECD187}"/>
              </a:ext>
            </a:extLst>
          </p:cNvPr>
          <p:cNvSpPr>
            <a:spLocks noGrp="1"/>
          </p:cNvSpPr>
          <p:nvPr>
            <p:ph type="title"/>
          </p:nvPr>
        </p:nvSpPr>
        <p:spPr/>
        <p:txBody>
          <a:bodyPr/>
          <a:lstStyle/>
          <a:p>
            <a:r>
              <a:rPr lang="it-IT" dirty="0"/>
              <a:t>LE NOSTRE RIFLESSIONI</a:t>
            </a:r>
          </a:p>
        </p:txBody>
      </p:sp>
      <p:sp>
        <p:nvSpPr>
          <p:cNvPr id="3" name="Segnaposto contenuto 2">
            <a:extLst>
              <a:ext uri="{FF2B5EF4-FFF2-40B4-BE49-F238E27FC236}">
                <a16:creationId xmlns:a16="http://schemas.microsoft.com/office/drawing/2014/main" id="{F108A23D-67A9-E0E9-747C-A132753EBEBC}"/>
              </a:ext>
            </a:extLst>
          </p:cNvPr>
          <p:cNvSpPr>
            <a:spLocks noGrp="1"/>
          </p:cNvSpPr>
          <p:nvPr>
            <p:ph idx="1"/>
          </p:nvPr>
        </p:nvSpPr>
        <p:spPr/>
        <p:txBody>
          <a:bodyPr>
            <a:normAutofit fontScale="25000" lnSpcReduction="20000"/>
          </a:bodyPr>
          <a:lstStyle/>
          <a:p>
            <a:pPr marL="68580" indent="0">
              <a:buNone/>
            </a:pPr>
            <a:r>
              <a:rPr lang="it-IT" sz="7600" dirty="0">
                <a:latin typeface="+mj-lt"/>
              </a:rPr>
              <a:t>Il libro “Le case del tempo nascosto” di Luigi Ballerini, nonostante inizialmente non catturasse la mia attenzione e non mi invogliasse a proseguire la lettura, alla fine, mi ha attratto, specialmente dal punto di vista razionale. L’autore, ha affrontato argomenti di importante rilievo con tale leggerezza che è riuscito a presentare le tematiche dei traumi e della violenza domestica, senza rendere la lettura pesante. Questo libro può essere quasi paragonato ad un puzzle, infatti, l’autore ha consegnato ai lettori tutti i pezzi della storia: ora spetta a loro combinarli per comprendere il vero messaggio e il finale della vicenda.</a:t>
            </a:r>
          </a:p>
          <a:p>
            <a:pPr marL="68580" indent="0" algn="ctr">
              <a:buNone/>
            </a:pPr>
            <a:r>
              <a:rPr lang="it-IT" sz="7600" dirty="0">
                <a:latin typeface="+mj-lt"/>
              </a:rPr>
              <a:t>Serena</a:t>
            </a:r>
          </a:p>
          <a:p>
            <a:endParaRPr lang="it-IT" dirty="0"/>
          </a:p>
        </p:txBody>
      </p:sp>
    </p:spTree>
    <p:extLst>
      <p:ext uri="{BB962C8B-B14F-4D97-AF65-F5344CB8AC3E}">
        <p14:creationId xmlns:p14="http://schemas.microsoft.com/office/powerpoint/2010/main" val="196189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8DD8E-4393-35ED-5575-3DBF2919F1FC}"/>
              </a:ext>
            </a:extLst>
          </p:cNvPr>
          <p:cNvSpPr>
            <a:spLocks noGrp="1"/>
          </p:cNvSpPr>
          <p:nvPr>
            <p:ph type="title"/>
          </p:nvPr>
        </p:nvSpPr>
        <p:spPr>
          <a:xfrm>
            <a:off x="1043490" y="1027664"/>
            <a:ext cx="7024744" cy="2113304"/>
          </a:xfrm>
        </p:spPr>
        <p:txBody>
          <a:bodyPr>
            <a:normAutofit/>
          </a:bodyPr>
          <a:lstStyle/>
          <a:p>
            <a:pPr algn="just"/>
            <a:r>
              <a:rPr lang="it-IT" sz="2000" dirty="0">
                <a:solidFill>
                  <a:schemeClr val="tx1"/>
                </a:solidFill>
                <a:latin typeface="+mn-lt"/>
              </a:rPr>
              <a:t>Questo libro mi ha fatto riflettere su come un maltrattamento da parte di un genitore, in questo caso il padre, possa avere delle ripercussioni gravi su un figlio.</a:t>
            </a:r>
            <a:br>
              <a:rPr lang="it-IT" sz="2000" dirty="0">
                <a:solidFill>
                  <a:schemeClr val="tx1"/>
                </a:solidFill>
                <a:latin typeface="+mn-lt"/>
              </a:rPr>
            </a:br>
            <a:r>
              <a:rPr lang="it-IT" sz="2000" dirty="0">
                <a:solidFill>
                  <a:schemeClr val="tx1"/>
                </a:solidFill>
                <a:latin typeface="+mn-lt"/>
              </a:rPr>
              <a:t>Gianmarco</a:t>
            </a:r>
            <a:br>
              <a:rPr lang="it-IT" sz="2000" dirty="0">
                <a:solidFill>
                  <a:schemeClr val="tx1"/>
                </a:solidFill>
                <a:latin typeface="+mn-lt"/>
              </a:rPr>
            </a:br>
            <a:endParaRPr lang="it-IT" sz="2000" dirty="0">
              <a:solidFill>
                <a:schemeClr val="tx1"/>
              </a:solidFill>
              <a:latin typeface="+mn-lt"/>
            </a:endParaRPr>
          </a:p>
        </p:txBody>
      </p:sp>
      <p:sp>
        <p:nvSpPr>
          <p:cNvPr id="3" name="Segnaposto contenuto 2">
            <a:extLst>
              <a:ext uri="{FF2B5EF4-FFF2-40B4-BE49-F238E27FC236}">
                <a16:creationId xmlns:a16="http://schemas.microsoft.com/office/drawing/2014/main" id="{21F37225-CD45-AE27-37F9-DD9ED11C3D30}"/>
              </a:ext>
            </a:extLst>
          </p:cNvPr>
          <p:cNvSpPr>
            <a:spLocks noGrp="1"/>
          </p:cNvSpPr>
          <p:nvPr>
            <p:ph idx="1"/>
          </p:nvPr>
        </p:nvSpPr>
        <p:spPr>
          <a:xfrm>
            <a:off x="1043492" y="3429000"/>
            <a:ext cx="7024742" cy="2403629"/>
          </a:xfrm>
        </p:spPr>
        <p:txBody>
          <a:bodyPr>
            <a:normAutofit/>
          </a:bodyPr>
          <a:lstStyle/>
          <a:p>
            <a:pPr marL="68580" indent="0" algn="just">
              <a:buNone/>
            </a:pPr>
            <a:r>
              <a:rPr lang="it-IT" sz="2000" dirty="0"/>
              <a:t>Secondo me è stato molto duro per Marco stare senza un padre amorevole e sempre al suo fianco, pronto ad aiutarlo nei momenti di difficoltà.</a:t>
            </a:r>
          </a:p>
          <a:p>
            <a:pPr marL="68580" indent="0" algn="just">
              <a:buNone/>
            </a:pPr>
            <a:r>
              <a:rPr lang="it-IT" sz="2000" dirty="0"/>
              <a:t>Infatti, è stato costretto ad allontanarsi da lui e rimanere solo con sua madre.</a:t>
            </a:r>
          </a:p>
          <a:p>
            <a:pPr marL="68580" indent="0" algn="ctr">
              <a:buNone/>
            </a:pPr>
            <a:r>
              <a:rPr lang="it-IT" sz="2000" dirty="0"/>
              <a:t>Giorgia</a:t>
            </a:r>
          </a:p>
          <a:p>
            <a:endParaRPr lang="it-IT" dirty="0"/>
          </a:p>
        </p:txBody>
      </p:sp>
    </p:spTree>
    <p:extLst>
      <p:ext uri="{BB962C8B-B14F-4D97-AF65-F5344CB8AC3E}">
        <p14:creationId xmlns:p14="http://schemas.microsoft.com/office/powerpoint/2010/main" val="1977237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1526</TotalTime>
  <Words>1874</Words>
  <Application>Microsoft Office PowerPoint</Application>
  <PresentationFormat>Presentazione su schermo (4:3)</PresentationFormat>
  <Paragraphs>96</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Austin</vt:lpstr>
      <vt:lpstr>    </vt:lpstr>
      <vt:lpstr>  Incontri con l’autore</vt:lpstr>
      <vt:lpstr>16 Maggio 2022 – Luigi Ballerini</vt:lpstr>
      <vt:lpstr>     Incontri con l’autore</vt:lpstr>
      <vt:lpstr>      Le case del tempo nascosto</vt:lpstr>
      <vt:lpstr>      Luigi Ballerini</vt:lpstr>
      <vt:lpstr>      Le case del tempo nascosto</vt:lpstr>
      <vt:lpstr>LE NOSTRE RIFLESSIONI</vt:lpstr>
      <vt:lpstr>Questo libro mi ha fatto riflettere su come un maltrattamento da parte di un genitore, in questo caso il padre, possa avere delle ripercussioni gravi su un figlio. Gianmarco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FAMILY</dc:creator>
  <cp:lastModifiedBy>Anna Maria Antonicelli</cp:lastModifiedBy>
  <cp:revision>59</cp:revision>
  <dcterms:created xsi:type="dcterms:W3CDTF">2018-04-03T09:35:44Z</dcterms:created>
  <dcterms:modified xsi:type="dcterms:W3CDTF">2022-05-16T15:22:07Z</dcterms:modified>
</cp:coreProperties>
</file>